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02136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Nature and Economic Role of Money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83774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money's fundamental functions and its critical role in modern economies.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671036"/>
            <a:ext cx="7758589" cy="1479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Quantity of Money Debate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92706" y="2447568"/>
            <a:ext cx="7758589" cy="771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money's first two roles (unit of account and medium of exchange), the exact quantity seems unimportant. But in macroeconomic debates, </a:t>
            </a:r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money supply levels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play a central role.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2706" y="3442097"/>
            <a:ext cx="3780353" cy="1959293"/>
          </a:xfrm>
          <a:prstGeom prst="roundRect">
            <a:avLst>
              <a:gd name="adj" fmla="val 560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E2C2B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9846" y="3442097"/>
            <a:ext cx="91440" cy="1959293"/>
          </a:xfrm>
          <a:prstGeom prst="roundRect">
            <a:avLst>
              <a:gd name="adj" fmla="val 90919"/>
            </a:avLst>
          </a:prstGeom>
          <a:solidFill>
            <a:srgbClr val="E2C2B3"/>
          </a:solidFill>
          <a:ln/>
        </p:spPr>
      </p:sp>
      <p:sp>
        <p:nvSpPr>
          <p:cNvPr id="7" name="Text 4"/>
          <p:cNvSpPr/>
          <p:nvPr/>
        </p:nvSpPr>
        <p:spPr>
          <a:xfrm>
            <a:off x="982028" y="3662839"/>
            <a:ext cx="2845356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Classical Irrelevance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82028" y="4151471"/>
            <a:ext cx="3270290" cy="771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amount of money doesn't affect real economic outcomes – only nominal values change.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0941" y="3442097"/>
            <a:ext cx="3780353" cy="1959293"/>
          </a:xfrm>
          <a:prstGeom prst="roundRect">
            <a:avLst>
              <a:gd name="adj" fmla="val 560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E2C2B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48081" y="3442097"/>
            <a:ext cx="91440" cy="1959293"/>
          </a:xfrm>
          <a:prstGeom prst="roundRect">
            <a:avLst>
              <a:gd name="adj" fmla="val 90919"/>
            </a:avLst>
          </a:prstGeom>
          <a:solidFill>
            <a:srgbClr val="E2C2B3"/>
          </a:solidFill>
          <a:ln/>
        </p:spPr>
      </p:sp>
      <p:sp>
        <p:nvSpPr>
          <p:cNvPr id="11" name="Text 8"/>
          <p:cNvSpPr/>
          <p:nvPr/>
        </p:nvSpPr>
        <p:spPr>
          <a:xfrm>
            <a:off x="4960263" y="3662839"/>
            <a:ext cx="2857500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Keynesian Significance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960263" y="4151471"/>
            <a:ext cx="3270290" cy="1029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Money quantity matters because liquidity preferences affect real economic activity through spillover effects.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2706" y="5599271"/>
            <a:ext cx="3780353" cy="1959293"/>
          </a:xfrm>
          <a:prstGeom prst="roundRect">
            <a:avLst>
              <a:gd name="adj" fmla="val 5600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E2C2B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69846" y="5599271"/>
            <a:ext cx="91440" cy="1959293"/>
          </a:xfrm>
          <a:prstGeom prst="roundRect">
            <a:avLst>
              <a:gd name="adj" fmla="val 90919"/>
            </a:avLst>
          </a:prstGeom>
          <a:solidFill>
            <a:srgbClr val="E2C2B3"/>
          </a:solidFill>
          <a:ln/>
        </p:spPr>
      </p:sp>
      <p:sp>
        <p:nvSpPr>
          <p:cNvPr id="15" name="Text 12"/>
          <p:cNvSpPr/>
          <p:nvPr/>
        </p:nvSpPr>
        <p:spPr>
          <a:xfrm>
            <a:off x="982028" y="5820013"/>
            <a:ext cx="2845356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Ongoing Debate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82028" y="6308646"/>
            <a:ext cx="3270290" cy="1029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divergent views continue to shape modern monetary policy discussions and macroeconomic theory.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6273"/>
            <a:ext cx="9427845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Three Core Functions of Money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2917627"/>
            <a:ext cx="4196358" cy="2850952"/>
          </a:xfrm>
          <a:prstGeom prst="roundRect">
            <a:avLst>
              <a:gd name="adj" fmla="val 334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43464" y="316730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0630" y="3354467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3464" y="407455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Unit of Account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43464" y="4634508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measure of value for all goods, services, and assets in the economy.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917627"/>
            <a:ext cx="4196358" cy="2850952"/>
          </a:xfrm>
          <a:prstGeom prst="roundRect">
            <a:avLst>
              <a:gd name="adj" fmla="val 334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66636" y="316730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3802" y="3354467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66636" y="407455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Medium of Exchange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5466636" y="4634508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means of payment that facilitates transactions between parties.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917627"/>
            <a:ext cx="4196358" cy="2850952"/>
          </a:xfrm>
          <a:prstGeom prst="roundRect">
            <a:avLst>
              <a:gd name="adj" fmla="val 334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89808" y="316730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6974" y="3354467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89808" y="407455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Store of Value</a:t>
            </a:r>
            <a:endParaRPr lang="en-US" sz="2550" dirty="0"/>
          </a:p>
        </p:txBody>
      </p:sp>
      <p:sp>
        <p:nvSpPr>
          <p:cNvPr id="17" name="Text 12"/>
          <p:cNvSpPr/>
          <p:nvPr/>
        </p:nvSpPr>
        <p:spPr>
          <a:xfrm>
            <a:off x="9889808" y="4634508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asset that maintains purchasing power over time.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023729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interconnected functions form the foundation of monetary economics and enable modern market economies to function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0673"/>
            <a:ext cx="7564993" cy="252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Unit of Account: Simplifying Economic Measurement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89503" y="3713678"/>
            <a:ext cx="3242548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Without Money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89503" y="4360545"/>
            <a:ext cx="3507343" cy="586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</a:t>
            </a:r>
            <a:pPr algn="l" indent="0" marL="0">
              <a:lnSpc>
                <a:spcPts val="2300"/>
              </a:lnSpc>
              <a:buNone/>
            </a:pPr>
            <a:r>
              <a:rPr lang="en-US" sz="1750" i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goods, you need (1/2)n(n-1) exchange ratios.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9503" y="5150048"/>
            <a:ext cx="3507343" cy="879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700 goods (CPI categories), that's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245,000 different ratios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track.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9503" y="6232803"/>
            <a:ext cx="3507343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Imagine calculating every possible exchange between apples, bananas, cabbages, and hundreds of other items!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4773" y="3713678"/>
            <a:ext cx="3242548" cy="421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With Money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4854773" y="4360545"/>
            <a:ext cx="3507343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</a:t>
            </a:r>
            <a:pPr algn="l" indent="0" marL="0">
              <a:lnSpc>
                <a:spcPts val="2300"/>
              </a:lnSpc>
              <a:buNone/>
            </a:pPr>
            <a:r>
              <a:rPr lang="en-US" sz="1750" i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money prices needed.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4773" y="4856798"/>
            <a:ext cx="3507343" cy="586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700 goods, just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700 prices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track.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4773" y="5646301"/>
            <a:ext cx="3507343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Relative prices can be calculated from monetary prices: PA/PB gives the exchange ratio.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631" y="659963"/>
            <a:ext cx="7739539" cy="2249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Medium of Exchange: Solving the Double Coincidence Problem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6188631" y="3210520"/>
            <a:ext cx="7739539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Barter requires a </a:t>
            </a:r>
            <a:pPr algn="l" indent="0" marL="0">
              <a:lnSpc>
                <a:spcPts val="205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double coincidence of wants</a:t>
            </a:r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finding someone who has what you want </a:t>
            </a:r>
            <a:pPr algn="l" indent="0" marL="0">
              <a:lnSpc>
                <a:spcPts val="2050"/>
              </a:lnSpc>
              <a:buNone/>
            </a:pPr>
            <a:r>
              <a:rPr lang="en-US" sz="1550" i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</a:t>
            </a:r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wants what you have.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631" y="3957757"/>
            <a:ext cx="1003221" cy="12039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92472" y="4158377"/>
            <a:ext cx="2884527" cy="374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Costly Search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7392472" y="4653677"/>
            <a:ext cx="65356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 the right trading partner takes time and resources.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631" y="5161717"/>
            <a:ext cx="1003221" cy="12039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92472" y="5362337"/>
            <a:ext cx="2884527" cy="374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Trading Posts</a:t>
            </a:r>
            <a:endParaRPr lang="en-US" sz="2250" dirty="0"/>
          </a:p>
        </p:txBody>
      </p:sp>
      <p:sp>
        <p:nvSpPr>
          <p:cNvPr id="10" name="Text 5"/>
          <p:cNvSpPr/>
          <p:nvPr/>
        </p:nvSpPr>
        <p:spPr>
          <a:xfrm>
            <a:off x="7392472" y="5857637"/>
            <a:ext cx="65356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Without money: (1/2)n(n-1) specialized posts needed for n goods.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631" y="6365677"/>
            <a:ext cx="1003221" cy="12039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92472" y="6566297"/>
            <a:ext cx="2884527" cy="374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Money Solution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7392472" y="7061597"/>
            <a:ext cx="6535698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money: only one shop per commodity required.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347" y="536019"/>
            <a:ext cx="9232821" cy="728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Misaligned Preferences Problem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82347" y="1654493"/>
            <a:ext cx="13265706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Three traders with different endowments and preferences illustrate why barter fails even when trades would benefit everyone.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801416" y="3954661"/>
            <a:ext cx="280249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Harriet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682347" y="4435912"/>
            <a:ext cx="3921562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Has: 3 Apples</a:t>
            </a:r>
            <a:endParaRPr lang="en-US" sz="1500" dirty="0"/>
          </a:p>
          <a:p>
            <a:pPr algn="r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Wants: 6 Bananas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3719" y="2127171"/>
            <a:ext cx="4642961" cy="4642961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8375" y="4023300"/>
            <a:ext cx="291703" cy="2917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29098" y="2720816"/>
            <a:ext cx="280249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29098" y="3202067"/>
            <a:ext cx="4018955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Has: 6 Bananas</a:t>
            </a:r>
            <a:endParaRPr lang="en-US" sz="15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Wants: 1 Cabbage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719" y="2127171"/>
            <a:ext cx="4642961" cy="4642961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1562" y="3056037"/>
            <a:ext cx="291703" cy="2917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29098" y="5188506"/>
            <a:ext cx="2802493" cy="36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Jamal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29098" y="5669756"/>
            <a:ext cx="4018955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Has: 1 Cabbage</a:t>
            </a:r>
            <a:endParaRPr lang="en-US" sz="15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Wants: 3 Apples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3719" y="2127171"/>
            <a:ext cx="4642961" cy="4642961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7692" y="5828764"/>
            <a:ext cx="291703" cy="291703"/>
          </a:xfrm>
          <a:prstGeom prst="rect">
            <a:avLst/>
          </a:prstGeom>
        </p:spPr>
      </p:pic>
      <p:sp>
        <p:nvSpPr>
          <p:cNvPr id="16" name="Shape 8"/>
          <p:cNvSpPr/>
          <p:nvPr/>
        </p:nvSpPr>
        <p:spPr>
          <a:xfrm>
            <a:off x="682347" y="6989445"/>
            <a:ext cx="13265706" cy="1023104"/>
          </a:xfrm>
          <a:prstGeom prst="roundRect">
            <a:avLst>
              <a:gd name="adj" fmla="val 8003"/>
            </a:avLst>
          </a:prstGeom>
          <a:solidFill>
            <a:srgbClr val="FFD1B3"/>
          </a:solidFill>
          <a:ln/>
        </p:spPr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253" y="7260550"/>
            <a:ext cx="243602" cy="19490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315760" y="7233047"/>
            <a:ext cx="12437388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bilateral trade works! But with money as an intermediary, all three can achieve their desired outcomes through sequential exchanges.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72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9467" y="2183130"/>
            <a:ext cx="5120521" cy="533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Store of Value and Liquidity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99467" y="3058716"/>
            <a:ext cx="5243632" cy="37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Money serves as a store of value during the gap between sales and purchases.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499467" y="3558064"/>
            <a:ext cx="5243632" cy="37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While other assets offer rewards (interest, dividends, appreciation), money provides </a:t>
            </a:r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liquidity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the ease of exchange.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6098857" y="3090863"/>
            <a:ext cx="142637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6098857" y="3325178"/>
            <a:ext cx="8039576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8" name="Text 5"/>
          <p:cNvSpPr/>
          <p:nvPr/>
        </p:nvSpPr>
        <p:spPr>
          <a:xfrm>
            <a:off x="6098857" y="3426976"/>
            <a:ext cx="2051447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Marketability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98857" y="3836194"/>
            <a:ext cx="803957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Ease of sale, high demand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098857" y="4271248"/>
            <a:ext cx="142637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6098857" y="4505563"/>
            <a:ext cx="8039576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2" name="Text 9"/>
          <p:cNvSpPr/>
          <p:nvPr/>
        </p:nvSpPr>
        <p:spPr>
          <a:xfrm>
            <a:off x="6098857" y="4607362"/>
            <a:ext cx="2051447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Predictability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098857" y="5016579"/>
            <a:ext cx="803957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Stable exchange value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6098857" y="5451634"/>
            <a:ext cx="142637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6098857" y="5685949"/>
            <a:ext cx="8039576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6" name="Text 13"/>
          <p:cNvSpPr/>
          <p:nvPr/>
        </p:nvSpPr>
        <p:spPr>
          <a:xfrm>
            <a:off x="6098857" y="5787747"/>
            <a:ext cx="2051447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Reversibility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098857" y="6196965"/>
            <a:ext cx="803957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gap between buy/sell value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6098857" y="6632019"/>
            <a:ext cx="142637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6098857" y="6866334"/>
            <a:ext cx="8039576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0" name="Text 17"/>
          <p:cNvSpPr/>
          <p:nvPr/>
        </p:nvSpPr>
        <p:spPr>
          <a:xfrm>
            <a:off x="6098857" y="6968133"/>
            <a:ext cx="2051447" cy="266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Divisibility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098857" y="7377351"/>
            <a:ext cx="803957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Exchangeable in small units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9663"/>
            <a:ext cx="12627293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What Makes an Object Suitable as Money?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110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6147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Transportability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3821430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Easy to move and carry for transactions.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4110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6147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Durability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456884" y="3821430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Maintains physical integrity over time.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56985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42032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Divisibility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793790" y="5980271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 be broken into smaller units without losing value.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569857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42032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Universal Appeal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7456884" y="5980271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Acceptable to all parties in transactions.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530221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money is intrinsically worthless but meets all objective criteria. Central banks create it specifically to fulfill money's three roles.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9205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Monetary Aggregates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41000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14825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M0: Base Money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1020604" y="4708208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Coins and paper currency – most liquid, most "money-like"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2900720"/>
            <a:ext cx="4196358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43776" y="380797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M1: Narrow Money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5443776" y="4367927"/>
            <a:ext cx="37427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M0 plus demand deposits – conventional definition of money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560558"/>
            <a:ext cx="4196358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6948" y="346781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M2: Broad Money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9866948" y="4027765"/>
            <a:ext cx="37427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M1 plus savings deposits – less liquid, offers more rewards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779770"/>
            <a:ext cx="13042821" cy="1190506"/>
          </a:xfrm>
          <a:prstGeom prst="roundRect">
            <a:avLst>
              <a:gd name="adj" fmla="val 8002"/>
            </a:avLst>
          </a:prstGeom>
          <a:solidFill>
            <a:srgbClr val="FFD1B3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093381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063258"/>
            <a:ext cx="1207889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we move to higher aggregates, liquidity decreases while pecuniary rewards increase. The line between "money" and "non-money" remains debated among economists.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8086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Keynes Versus the Classical School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14051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Keynesian View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3791188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Money's macroeconomic importance stems from its role as a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 of value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79658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Liquidity demand creates spillover effects into markets for other assets and goods.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68127"/>
            <a:ext cx="3501509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Greater desire for liquidity can reduce demand for assets and goods, affecting real economic activity.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14051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Classical View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4856321" y="3791188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Focused on money as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medium of exchange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unit of account.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879658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Downplayed spillover effects to other markets.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673328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Viewed money as a "veil" – important on surface but not affecting real activity.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2025-12-31T11:51:54Z</dcterms:created>
  <dcterms:modified xsi:type="dcterms:W3CDTF">2025-12-31T11:51:54Z</dcterms:modified>
</cp:coreProperties>
</file>